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94" r:id="rId6"/>
    <p:sldId id="296" r:id="rId7"/>
    <p:sldId id="295" r:id="rId8"/>
    <p:sldId id="297" r:id="rId9"/>
    <p:sldId id="299" r:id="rId10"/>
    <p:sldId id="315" r:id="rId11"/>
    <p:sldId id="316" r:id="rId12"/>
    <p:sldId id="317" r:id="rId13"/>
    <p:sldId id="318" r:id="rId14"/>
    <p:sldId id="300" r:id="rId15"/>
    <p:sldId id="312" r:id="rId16"/>
    <p:sldId id="308" r:id="rId17"/>
    <p:sldId id="303" r:id="rId18"/>
    <p:sldId id="313" r:id="rId19"/>
    <p:sldId id="311" r:id="rId20"/>
    <p:sldId id="310" r:id="rId21"/>
    <p:sldId id="309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3" autoAdjust="0"/>
    <p:restoredTop sz="93204" autoAdjust="0"/>
  </p:normalViewPr>
  <p:slideViewPr>
    <p:cSldViewPr snapToGrid="0">
      <p:cViewPr>
        <p:scale>
          <a:sx n="46" d="100"/>
          <a:sy n="46" d="100"/>
        </p:scale>
        <p:origin x="336" y="54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CD2CE-F77B-4409-BA29-340F5555F07E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D89677-7C21-4767-957D-18F1E0D24977}">
      <dgm:prSet/>
      <dgm:spPr/>
      <dgm:t>
        <a:bodyPr/>
        <a:lstStyle/>
        <a:p>
          <a:r>
            <a:rPr lang="en-US" b="1" i="1" dirty="0"/>
            <a:t>Text2Image</a:t>
          </a:r>
          <a:endParaRPr lang="en-US" dirty="0"/>
        </a:p>
      </dgm:t>
    </dgm:pt>
    <dgm:pt modelId="{5AC4204D-95EB-4F4E-8AB9-8D04F3E20548}" type="parTrans" cxnId="{8CCD0989-34EB-4691-8C3E-4607D404D9ED}">
      <dgm:prSet/>
      <dgm:spPr/>
      <dgm:t>
        <a:bodyPr/>
        <a:lstStyle/>
        <a:p>
          <a:endParaRPr lang="en-US"/>
        </a:p>
      </dgm:t>
    </dgm:pt>
    <dgm:pt modelId="{DCB7B4B2-80BA-4529-8AAF-D126352F3866}" type="sibTrans" cxnId="{8CCD0989-34EB-4691-8C3E-4607D404D9ED}">
      <dgm:prSet/>
      <dgm:spPr/>
      <dgm:t>
        <a:bodyPr/>
        <a:lstStyle/>
        <a:p>
          <a:endParaRPr lang="en-US"/>
        </a:p>
      </dgm:t>
    </dgm:pt>
    <dgm:pt modelId="{0C959797-6D09-458B-B35B-B913841698AB}">
      <dgm:prSet/>
      <dgm:spPr/>
      <dgm:t>
        <a:bodyPr/>
        <a:lstStyle/>
        <a:p>
          <a:r>
            <a:rPr lang="en-US" b="1" i="1"/>
            <a:t>Image2image</a:t>
          </a:r>
          <a:endParaRPr lang="en-US"/>
        </a:p>
      </dgm:t>
    </dgm:pt>
    <dgm:pt modelId="{FE7FCFDC-AB31-4739-9958-3CB00A56B0E2}" type="parTrans" cxnId="{22FA95E7-4D34-4F13-8F40-EBA57883A906}">
      <dgm:prSet/>
      <dgm:spPr/>
      <dgm:t>
        <a:bodyPr/>
        <a:lstStyle/>
        <a:p>
          <a:endParaRPr lang="en-US"/>
        </a:p>
      </dgm:t>
    </dgm:pt>
    <dgm:pt modelId="{9B3E141E-1470-4BE9-AF7C-396F7D44DD6B}" type="sibTrans" cxnId="{22FA95E7-4D34-4F13-8F40-EBA57883A906}">
      <dgm:prSet/>
      <dgm:spPr/>
      <dgm:t>
        <a:bodyPr/>
        <a:lstStyle/>
        <a:p>
          <a:endParaRPr lang="en-US"/>
        </a:p>
      </dgm:t>
    </dgm:pt>
    <dgm:pt modelId="{DEDFF3EE-B1F5-4A29-9AB9-42DAE6E40208}">
      <dgm:prSet/>
      <dgm:spPr/>
      <dgm:t>
        <a:bodyPr/>
        <a:lstStyle/>
        <a:p>
          <a:r>
            <a:rPr lang="en-US" b="1" i="1" dirty="0"/>
            <a:t>Upscaling</a:t>
          </a:r>
          <a:endParaRPr lang="en-US" dirty="0"/>
        </a:p>
      </dgm:t>
    </dgm:pt>
    <dgm:pt modelId="{5D242B93-D8A7-4C7D-A5A5-135B71F9AE89}" type="parTrans" cxnId="{E86BB866-149D-4CB2-99E1-7AB103BDED24}">
      <dgm:prSet/>
      <dgm:spPr/>
      <dgm:t>
        <a:bodyPr/>
        <a:lstStyle/>
        <a:p>
          <a:endParaRPr lang="en-US"/>
        </a:p>
      </dgm:t>
    </dgm:pt>
    <dgm:pt modelId="{98E682D4-8524-4FD8-8A33-0CC4C0E665B8}" type="sibTrans" cxnId="{E86BB866-149D-4CB2-99E1-7AB103BDED24}">
      <dgm:prSet/>
      <dgm:spPr/>
      <dgm:t>
        <a:bodyPr/>
        <a:lstStyle/>
        <a:p>
          <a:endParaRPr lang="en-US"/>
        </a:p>
      </dgm:t>
    </dgm:pt>
    <dgm:pt modelId="{88188C45-4916-45C4-A630-DB306C435BAD}">
      <dgm:prSet/>
      <dgm:spPr/>
      <dgm:t>
        <a:bodyPr/>
        <a:lstStyle/>
        <a:p>
          <a:r>
            <a:rPr lang="en-US" b="1" i="1" dirty="0"/>
            <a:t>Image2Video</a:t>
          </a:r>
          <a:endParaRPr lang="en-US" dirty="0"/>
        </a:p>
      </dgm:t>
    </dgm:pt>
    <dgm:pt modelId="{8B1E9C2B-1010-48B8-A2D6-6EFE9BC9E4AE}" type="parTrans" cxnId="{0C0C86D5-E2DF-42B0-8FA6-5C4677D10BA6}">
      <dgm:prSet/>
      <dgm:spPr/>
      <dgm:t>
        <a:bodyPr/>
        <a:lstStyle/>
        <a:p>
          <a:endParaRPr lang="en-US"/>
        </a:p>
      </dgm:t>
    </dgm:pt>
    <dgm:pt modelId="{B13699B7-B3F4-4DEF-9C74-1847482F7017}" type="sibTrans" cxnId="{0C0C86D5-E2DF-42B0-8FA6-5C4677D10BA6}">
      <dgm:prSet/>
      <dgm:spPr/>
      <dgm:t>
        <a:bodyPr/>
        <a:lstStyle/>
        <a:p>
          <a:endParaRPr lang="en-US"/>
        </a:p>
      </dgm:t>
    </dgm:pt>
    <dgm:pt modelId="{F70F84B9-5D3B-4CC2-9588-DDCD8F1BE024}">
      <dgm:prSet/>
      <dgm:spPr/>
      <dgm:t>
        <a:bodyPr/>
        <a:lstStyle/>
        <a:p>
          <a:endParaRPr lang="en-US"/>
        </a:p>
      </dgm:t>
    </dgm:pt>
    <dgm:pt modelId="{89038252-8590-45DD-BF55-E8AD82BAC32A}" type="parTrans" cxnId="{999D9F86-79E7-43E6-9BF2-82063D3DFB5C}">
      <dgm:prSet/>
      <dgm:spPr/>
      <dgm:t>
        <a:bodyPr/>
        <a:lstStyle/>
        <a:p>
          <a:endParaRPr lang="en-US"/>
        </a:p>
      </dgm:t>
    </dgm:pt>
    <dgm:pt modelId="{31A963D9-0B02-4BB0-B5E5-E7C7DF99ADE7}" type="sibTrans" cxnId="{999D9F86-79E7-43E6-9BF2-82063D3DFB5C}">
      <dgm:prSet/>
      <dgm:spPr/>
      <dgm:t>
        <a:bodyPr/>
        <a:lstStyle/>
        <a:p>
          <a:endParaRPr lang="en-US"/>
        </a:p>
      </dgm:t>
    </dgm:pt>
    <dgm:pt modelId="{D23329B8-DC1A-4A7B-9A34-343AB57D1431}">
      <dgm:prSet/>
      <dgm:spPr/>
      <dgm:t>
        <a:bodyPr/>
        <a:lstStyle/>
        <a:p>
          <a:endParaRPr lang="en-US"/>
        </a:p>
      </dgm:t>
    </dgm:pt>
    <dgm:pt modelId="{828BD220-661D-4DEE-A1F4-7E12E1ADA4B2}" type="parTrans" cxnId="{70B0C227-703F-430A-967F-21C397D4E153}">
      <dgm:prSet/>
      <dgm:spPr/>
      <dgm:t>
        <a:bodyPr/>
        <a:lstStyle/>
        <a:p>
          <a:endParaRPr lang="en-US"/>
        </a:p>
      </dgm:t>
    </dgm:pt>
    <dgm:pt modelId="{0CE396A1-9A49-40A2-90B8-97EC9757A033}" type="sibTrans" cxnId="{70B0C227-703F-430A-967F-21C397D4E153}">
      <dgm:prSet/>
      <dgm:spPr/>
      <dgm:t>
        <a:bodyPr/>
        <a:lstStyle/>
        <a:p>
          <a:endParaRPr lang="en-US"/>
        </a:p>
      </dgm:t>
    </dgm:pt>
    <dgm:pt modelId="{86F25FE7-B8C1-4C08-925A-9F37B653FF9A}" type="pres">
      <dgm:prSet presAssocID="{D99CD2CE-F77B-4409-BA29-340F5555F07E}" presName="matrix" presStyleCnt="0">
        <dgm:presLayoutVars>
          <dgm:chMax val="1"/>
          <dgm:dir/>
          <dgm:resizeHandles val="exact"/>
        </dgm:presLayoutVars>
      </dgm:prSet>
      <dgm:spPr/>
    </dgm:pt>
    <dgm:pt modelId="{2B40ED95-2826-4190-AD1F-15A58205A1EE}" type="pres">
      <dgm:prSet presAssocID="{D99CD2CE-F77B-4409-BA29-340F5555F07E}" presName="diamond" presStyleLbl="bgShp" presStyleIdx="0" presStyleCnt="1" custScaleX="128641" custLinFactNeighborY="4445"/>
      <dgm:spPr/>
    </dgm:pt>
    <dgm:pt modelId="{2F8290B9-763D-4752-8C21-13F950FC43D9}" type="pres">
      <dgm:prSet presAssocID="{D99CD2CE-F77B-4409-BA29-340F5555F07E}" presName="quad1" presStyleLbl="node1" presStyleIdx="0" presStyleCnt="4" custLinFactNeighborX="-1266" custLinFactNeighborY="-2192">
        <dgm:presLayoutVars>
          <dgm:chMax val="0"/>
          <dgm:chPref val="0"/>
          <dgm:bulletEnabled val="1"/>
        </dgm:presLayoutVars>
      </dgm:prSet>
      <dgm:spPr/>
    </dgm:pt>
    <dgm:pt modelId="{536D76AC-9FED-4652-AC6A-6F7AC24ED0B6}" type="pres">
      <dgm:prSet presAssocID="{D99CD2CE-F77B-4409-BA29-340F5555F07E}" presName="quad2" presStyleLbl="node1" presStyleIdx="1" presStyleCnt="4" custLinFactNeighborX="-5065" custLinFactNeighborY="2533">
        <dgm:presLayoutVars>
          <dgm:chMax val="0"/>
          <dgm:chPref val="0"/>
          <dgm:bulletEnabled val="1"/>
        </dgm:presLayoutVars>
      </dgm:prSet>
      <dgm:spPr/>
    </dgm:pt>
    <dgm:pt modelId="{0113CCC9-9CB0-4555-B1ED-2BD4295A0AA7}" type="pres">
      <dgm:prSet presAssocID="{D99CD2CE-F77B-4409-BA29-340F5555F07E}" presName="quad3" presStyleLbl="node1" presStyleIdx="2" presStyleCnt="4" custLinFactNeighborX="2901" custLinFactNeighborY="1838">
        <dgm:presLayoutVars>
          <dgm:chMax val="0"/>
          <dgm:chPref val="0"/>
          <dgm:bulletEnabled val="1"/>
        </dgm:presLayoutVars>
      </dgm:prSet>
      <dgm:spPr/>
    </dgm:pt>
    <dgm:pt modelId="{91BA2F24-7827-4435-BED7-0EAE98699CE8}" type="pres">
      <dgm:prSet presAssocID="{D99CD2CE-F77B-4409-BA29-340F5555F07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BC1E206-06F3-483A-816A-3ECD273A34FE}" type="presOf" srcId="{0C959797-6D09-458B-B35B-B913841698AB}" destId="{536D76AC-9FED-4652-AC6A-6F7AC24ED0B6}" srcOrd="0" destOrd="0" presId="urn:microsoft.com/office/officeart/2005/8/layout/matrix3"/>
    <dgm:cxn modelId="{70B0C227-703F-430A-967F-21C397D4E153}" srcId="{D99CD2CE-F77B-4409-BA29-340F5555F07E}" destId="{D23329B8-DC1A-4A7B-9A34-343AB57D1431}" srcOrd="5" destOrd="0" parTransId="{828BD220-661D-4DEE-A1F4-7E12E1ADA4B2}" sibTransId="{0CE396A1-9A49-40A2-90B8-97EC9757A033}"/>
    <dgm:cxn modelId="{E672922C-263D-4D16-9E0E-6E3869616437}" type="presOf" srcId="{88188C45-4916-45C4-A630-DB306C435BAD}" destId="{91BA2F24-7827-4435-BED7-0EAE98699CE8}" srcOrd="0" destOrd="0" presId="urn:microsoft.com/office/officeart/2005/8/layout/matrix3"/>
    <dgm:cxn modelId="{DDD7D141-F968-4486-8757-B6482C9119A0}" type="presOf" srcId="{96D89677-7C21-4767-957D-18F1E0D24977}" destId="{2F8290B9-763D-4752-8C21-13F950FC43D9}" srcOrd="0" destOrd="0" presId="urn:microsoft.com/office/officeart/2005/8/layout/matrix3"/>
    <dgm:cxn modelId="{E86BB866-149D-4CB2-99E1-7AB103BDED24}" srcId="{D99CD2CE-F77B-4409-BA29-340F5555F07E}" destId="{DEDFF3EE-B1F5-4A29-9AB9-42DAE6E40208}" srcOrd="2" destOrd="0" parTransId="{5D242B93-D8A7-4C7D-A5A5-135B71F9AE89}" sibTransId="{98E682D4-8524-4FD8-8A33-0CC4C0E665B8}"/>
    <dgm:cxn modelId="{999D9F86-79E7-43E6-9BF2-82063D3DFB5C}" srcId="{D99CD2CE-F77B-4409-BA29-340F5555F07E}" destId="{F70F84B9-5D3B-4CC2-9588-DDCD8F1BE024}" srcOrd="4" destOrd="0" parTransId="{89038252-8590-45DD-BF55-E8AD82BAC32A}" sibTransId="{31A963D9-0B02-4BB0-B5E5-E7C7DF99ADE7}"/>
    <dgm:cxn modelId="{8CCD0989-34EB-4691-8C3E-4607D404D9ED}" srcId="{D99CD2CE-F77B-4409-BA29-340F5555F07E}" destId="{96D89677-7C21-4767-957D-18F1E0D24977}" srcOrd="0" destOrd="0" parTransId="{5AC4204D-95EB-4F4E-8AB9-8D04F3E20548}" sibTransId="{DCB7B4B2-80BA-4529-8AAF-D126352F3866}"/>
    <dgm:cxn modelId="{A9526EAD-2162-4AB4-B676-F3DC168F1C9E}" type="presOf" srcId="{DEDFF3EE-B1F5-4A29-9AB9-42DAE6E40208}" destId="{0113CCC9-9CB0-4555-B1ED-2BD4295A0AA7}" srcOrd="0" destOrd="0" presId="urn:microsoft.com/office/officeart/2005/8/layout/matrix3"/>
    <dgm:cxn modelId="{0C0C86D5-E2DF-42B0-8FA6-5C4677D10BA6}" srcId="{D99CD2CE-F77B-4409-BA29-340F5555F07E}" destId="{88188C45-4916-45C4-A630-DB306C435BAD}" srcOrd="3" destOrd="0" parTransId="{8B1E9C2B-1010-48B8-A2D6-6EFE9BC9E4AE}" sibTransId="{B13699B7-B3F4-4DEF-9C74-1847482F7017}"/>
    <dgm:cxn modelId="{22FA95E7-4D34-4F13-8F40-EBA57883A906}" srcId="{D99CD2CE-F77B-4409-BA29-340F5555F07E}" destId="{0C959797-6D09-458B-B35B-B913841698AB}" srcOrd="1" destOrd="0" parTransId="{FE7FCFDC-AB31-4739-9958-3CB00A56B0E2}" sibTransId="{9B3E141E-1470-4BE9-AF7C-396F7D44DD6B}"/>
    <dgm:cxn modelId="{1CA782EA-61F0-4CD8-94EB-33A4680B996E}" type="presOf" srcId="{D99CD2CE-F77B-4409-BA29-340F5555F07E}" destId="{86F25FE7-B8C1-4C08-925A-9F37B653FF9A}" srcOrd="0" destOrd="0" presId="urn:microsoft.com/office/officeart/2005/8/layout/matrix3"/>
    <dgm:cxn modelId="{ADEDFD2E-CF8C-4FE6-A920-E07AF0AE3777}" type="presParOf" srcId="{86F25FE7-B8C1-4C08-925A-9F37B653FF9A}" destId="{2B40ED95-2826-4190-AD1F-15A58205A1EE}" srcOrd="0" destOrd="0" presId="urn:microsoft.com/office/officeart/2005/8/layout/matrix3"/>
    <dgm:cxn modelId="{D8815E73-B994-4BC6-8C9D-DB3E96149837}" type="presParOf" srcId="{86F25FE7-B8C1-4C08-925A-9F37B653FF9A}" destId="{2F8290B9-763D-4752-8C21-13F950FC43D9}" srcOrd="1" destOrd="0" presId="urn:microsoft.com/office/officeart/2005/8/layout/matrix3"/>
    <dgm:cxn modelId="{5BA1E04E-2241-40B9-9C93-51BB733AA5ED}" type="presParOf" srcId="{86F25FE7-B8C1-4C08-925A-9F37B653FF9A}" destId="{536D76AC-9FED-4652-AC6A-6F7AC24ED0B6}" srcOrd="2" destOrd="0" presId="urn:microsoft.com/office/officeart/2005/8/layout/matrix3"/>
    <dgm:cxn modelId="{1AEDF78F-ACC3-4DF0-99B3-582C6BAFCD30}" type="presParOf" srcId="{86F25FE7-B8C1-4C08-925A-9F37B653FF9A}" destId="{0113CCC9-9CB0-4555-B1ED-2BD4295A0AA7}" srcOrd="3" destOrd="0" presId="urn:microsoft.com/office/officeart/2005/8/layout/matrix3"/>
    <dgm:cxn modelId="{D775A02C-4513-401D-95E8-C260A7E7428E}" type="presParOf" srcId="{86F25FE7-B8C1-4C08-925A-9F37B653FF9A}" destId="{91BA2F24-7827-4435-BED7-0EAE98699CE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0ED95-2826-4190-AD1F-15A58205A1EE}">
      <dsp:nvSpPr>
        <dsp:cNvPr id="0" name=""/>
        <dsp:cNvSpPr/>
      </dsp:nvSpPr>
      <dsp:spPr>
        <a:xfrm>
          <a:off x="2052088" y="0"/>
          <a:ext cx="5539299" cy="430601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290B9-763D-4752-8C21-13F950FC43D9}">
      <dsp:nvSpPr>
        <dsp:cNvPr id="0" name=""/>
        <dsp:cNvSpPr/>
      </dsp:nvSpPr>
      <dsp:spPr>
        <a:xfrm>
          <a:off x="3056542" y="372260"/>
          <a:ext cx="1679345" cy="167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Text2Image</a:t>
          </a:r>
          <a:endParaRPr lang="en-US" sz="1600" kern="1200" dirty="0"/>
        </a:p>
      </dsp:txBody>
      <dsp:txXfrm>
        <a:off x="3138521" y="454239"/>
        <a:ext cx="1515387" cy="1515387"/>
      </dsp:txXfrm>
    </dsp:sp>
    <dsp:sp modelId="{536D76AC-9FED-4652-AC6A-6F7AC24ED0B6}">
      <dsp:nvSpPr>
        <dsp:cNvPr id="0" name=""/>
        <dsp:cNvSpPr/>
      </dsp:nvSpPr>
      <dsp:spPr>
        <a:xfrm>
          <a:off x="4801269" y="451609"/>
          <a:ext cx="1679345" cy="167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/>
            <a:t>Image2image</a:t>
          </a:r>
          <a:endParaRPr lang="en-US" sz="1600" kern="1200"/>
        </a:p>
      </dsp:txBody>
      <dsp:txXfrm>
        <a:off x="4883248" y="533588"/>
        <a:ext cx="1515387" cy="1515387"/>
      </dsp:txXfrm>
    </dsp:sp>
    <dsp:sp modelId="{0113CCC9-9CB0-4555-B1ED-2BD4295A0AA7}">
      <dsp:nvSpPr>
        <dsp:cNvPr id="0" name=""/>
        <dsp:cNvSpPr/>
      </dsp:nvSpPr>
      <dsp:spPr>
        <a:xfrm>
          <a:off x="3126520" y="2248463"/>
          <a:ext cx="1679345" cy="167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Upscaling</a:t>
          </a:r>
          <a:endParaRPr lang="en-US" sz="1600" kern="1200" dirty="0"/>
        </a:p>
      </dsp:txBody>
      <dsp:txXfrm>
        <a:off x="3208499" y="2330442"/>
        <a:ext cx="1515387" cy="1515387"/>
      </dsp:txXfrm>
    </dsp:sp>
    <dsp:sp modelId="{91BA2F24-7827-4435-BED7-0EAE98699CE8}">
      <dsp:nvSpPr>
        <dsp:cNvPr id="0" name=""/>
        <dsp:cNvSpPr/>
      </dsp:nvSpPr>
      <dsp:spPr>
        <a:xfrm>
          <a:off x="4886328" y="2217597"/>
          <a:ext cx="1679345" cy="16793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Image2Video</a:t>
          </a:r>
          <a:endParaRPr lang="en-US" sz="1600" kern="1200" dirty="0"/>
        </a:p>
      </dsp:txBody>
      <dsp:txXfrm>
        <a:off x="4968307" y="2299576"/>
        <a:ext cx="1515387" cy="1515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Denoising strength is the main factor!  The lower the better!!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output with the Ultimate </a:t>
            </a:r>
            <a:r>
              <a:rPr lang="en-US" dirty="0" err="1"/>
              <a:t>Upscaler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3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6470" y="1451611"/>
            <a:ext cx="6793867" cy="2685383"/>
          </a:xfrm>
        </p:spPr>
        <p:txBody>
          <a:bodyPr anchor="b">
            <a:noAutofit/>
          </a:bodyPr>
          <a:lstStyle/>
          <a:p>
            <a:r>
              <a:rPr lang="en-US" sz="4800" dirty="0"/>
              <a:t>MASTER THESIS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         </a:t>
            </a:r>
            <a:r>
              <a:rPr lang="en-US" sz="4800" i="1" dirty="0"/>
              <a:t>BY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    SAFIN &amp; TEJU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5A0E222-C6B7-6ABE-FA4B-A3F7C58F7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2983230"/>
            <a:ext cx="6295660" cy="341756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9600" dirty="0"/>
              <a:t>                                                                                                                                                                           	</a:t>
            </a:r>
            <a:r>
              <a:rPr lang="en-US" sz="9600" b="1" i="1" dirty="0"/>
              <a:t>Department of Computer Science,</a:t>
            </a:r>
          </a:p>
          <a:p>
            <a:r>
              <a:rPr lang="en-US" sz="9600" b="1" i="1" dirty="0"/>
              <a:t>                                                                                                                                                                                   		University of Stavanger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2167-DF13-412B-2D03-2630910D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UPSCALING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7316D-C578-830E-4F3B-B8025A87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19EDC7-F58E-874A-54B1-82FA5A32573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11211" y="2404873"/>
            <a:ext cx="5355169" cy="4389120"/>
          </a:xfrm>
        </p:spPr>
      </p:pic>
      <p:pic>
        <p:nvPicPr>
          <p:cNvPr id="9" name="Content Placeholder 8" descr="A collage of a person in armor&#10;&#10;AI-generated content may be incorrect.">
            <a:extLst>
              <a:ext uri="{FF2B5EF4-FFF2-40B4-BE49-F238E27FC236}">
                <a16:creationId xmlns:a16="http://schemas.microsoft.com/office/drawing/2014/main" id="{5C3050CE-EFED-1374-19F8-9FB48E34150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5646738" y="2468880"/>
            <a:ext cx="6660592" cy="4389120"/>
          </a:xfrm>
        </p:spPr>
      </p:pic>
    </p:spTree>
    <p:extLst>
      <p:ext uri="{BB962C8B-B14F-4D97-AF65-F5344CB8AC3E}">
        <p14:creationId xmlns:p14="http://schemas.microsoft.com/office/powerpoint/2010/main" val="2798860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1406-6C56-DD9C-3354-04B78996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90" y="896111"/>
            <a:ext cx="10602410" cy="1358140"/>
          </a:xfrm>
        </p:spPr>
        <p:txBody>
          <a:bodyPr/>
          <a:lstStyle/>
          <a:p>
            <a:r>
              <a:rPr lang="en-US" dirty="0"/>
              <a:t>ADVANCED TECHNIQUES/TRAINING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48CDB-48F8-9BEE-6C80-DE8EF966CDA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057619" y="2126256"/>
            <a:ext cx="6972908" cy="399151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err="1"/>
              <a:t>LoRA</a:t>
            </a:r>
            <a:r>
              <a:rPr lang="en-US" sz="2000" b="1" dirty="0"/>
              <a:t>  - Low Rank Adaptation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r>
              <a:rPr lang="en-US" sz="2000" b="1" dirty="0"/>
              <a:t>       </a:t>
            </a:r>
            <a:r>
              <a:rPr lang="en-US" sz="2000" b="1" i="1" dirty="0"/>
              <a:t>- Efficiently fine tunes large models</a:t>
            </a:r>
          </a:p>
          <a:p>
            <a:endParaRPr lang="en-US" sz="2000" b="1" i="1" dirty="0"/>
          </a:p>
          <a:p>
            <a:r>
              <a:rPr lang="en-US" sz="2000" b="1" i="1" dirty="0"/>
              <a:t>       - Injects minimal parameters for style learning</a:t>
            </a:r>
          </a:p>
          <a:p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err="1"/>
              <a:t>ControlNets</a:t>
            </a: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r>
              <a:rPr lang="en-US" sz="2000" b="1" dirty="0"/>
              <a:t>     - </a:t>
            </a:r>
            <a:r>
              <a:rPr lang="en-US" sz="2000" b="1" i="1" dirty="0"/>
              <a:t>Guides generations using pose, depth, edge maps</a:t>
            </a:r>
          </a:p>
          <a:p>
            <a:endParaRPr lang="en-US" sz="2000" b="1" i="1" dirty="0"/>
          </a:p>
          <a:p>
            <a:r>
              <a:rPr lang="en-US" sz="2000" b="1" i="1" dirty="0"/>
              <a:t>     - Ensures structures and compositions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CE7B7-5EA9-7F11-4E03-91D05EF286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33841" y="2357610"/>
            <a:ext cx="4616067" cy="388353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err="1"/>
              <a:t>Kohya</a:t>
            </a:r>
            <a:r>
              <a:rPr lang="en-US" sz="2000" b="1" dirty="0"/>
              <a:t>/Python training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       -</a:t>
            </a:r>
            <a:r>
              <a:rPr lang="en-US" sz="2000" b="1" i="1" dirty="0"/>
              <a:t>Custom </a:t>
            </a:r>
            <a:r>
              <a:rPr lang="en-US" sz="2000" b="1" i="1" dirty="0" err="1"/>
              <a:t>LoRA</a:t>
            </a:r>
            <a:r>
              <a:rPr lang="en-US" sz="2000" b="1" i="1" dirty="0"/>
              <a:t> fine tunning           	method</a:t>
            </a:r>
          </a:p>
          <a:p>
            <a:endParaRPr lang="en-US" sz="2000" b="1" i="1" dirty="0"/>
          </a:p>
          <a:p>
            <a:pPr marL="0" indent="0">
              <a:buNone/>
            </a:pPr>
            <a:r>
              <a:rPr lang="en-US" sz="2000" b="1" i="1" dirty="0"/>
              <a:t>      -Trains on custom datasets</a:t>
            </a:r>
          </a:p>
          <a:p>
            <a:pPr marL="0" indent="0">
              <a:buNone/>
            </a:pPr>
            <a:endParaRPr lang="en-US" sz="2000" b="1" i="1" dirty="0"/>
          </a:p>
          <a:p>
            <a:pPr marL="0" indent="0">
              <a:buNone/>
            </a:pPr>
            <a:r>
              <a:rPr lang="en-US" sz="2000" b="1" i="1" dirty="0"/>
              <a:t>      - Enables prompt alignment</a:t>
            </a:r>
            <a:r>
              <a:rPr lang="en-US" sz="2000" b="1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06A24-1B77-5152-DBAA-B9935DE1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9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0BA-F4E3-6793-97A8-5B62D8AD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75B4A-A25C-723A-EA69-8CDB6C4FE24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7966982" cy="3479949"/>
          </a:xfrm>
        </p:spPr>
        <p:txBody>
          <a:bodyPr/>
          <a:lstStyle/>
          <a:p>
            <a:pPr marL="514350" indent="-514350">
              <a:buFont typeface="+mj-lt"/>
              <a:buAutoNum type="romanLcPeriod"/>
            </a:pPr>
            <a:r>
              <a:rPr lang="en-US" sz="2000" b="1" i="1" dirty="0"/>
              <a:t>Model trained with 30 images provided by the designer</a:t>
            </a:r>
          </a:p>
          <a:p>
            <a:pPr marL="514350" indent="-514350">
              <a:buFont typeface="+mj-lt"/>
              <a:buAutoNum type="romanLcPeriod"/>
            </a:pPr>
            <a:endParaRPr lang="en-US" sz="2000" b="1" i="1" dirty="0"/>
          </a:p>
          <a:p>
            <a:pPr marL="514350" indent="-514350">
              <a:buFont typeface="+mj-lt"/>
              <a:buAutoNum type="romanLcPeriod"/>
            </a:pPr>
            <a:r>
              <a:rPr lang="en-US" sz="2000" b="1" i="1" dirty="0"/>
              <a:t>Fine tunning on base model SDv1.5</a:t>
            </a:r>
          </a:p>
          <a:p>
            <a:pPr marL="514350" indent="-514350">
              <a:buFont typeface="+mj-lt"/>
              <a:buAutoNum type="romanLcPeriod"/>
            </a:pPr>
            <a:endParaRPr lang="en-US" sz="2000" b="1" i="1" dirty="0"/>
          </a:p>
          <a:p>
            <a:pPr marL="514350" indent="-514350">
              <a:buFont typeface="+mj-lt"/>
              <a:buAutoNum type="romanLcPeriod"/>
            </a:pPr>
            <a:r>
              <a:rPr lang="en-US" sz="2000" b="1" i="1" dirty="0"/>
              <a:t>Employed </a:t>
            </a:r>
            <a:r>
              <a:rPr lang="en-US" sz="2000" b="1" i="1" dirty="0" err="1"/>
              <a:t>Kohya</a:t>
            </a:r>
            <a:r>
              <a:rPr lang="en-US" sz="2000" b="1" i="1" dirty="0"/>
              <a:t> and Python as tools for training the </a:t>
            </a:r>
            <a:r>
              <a:rPr lang="en-US" sz="2000" b="1" i="1" dirty="0" err="1"/>
              <a:t>LoRA</a:t>
            </a:r>
            <a:r>
              <a:rPr lang="en-US" sz="2000" b="1" i="1" dirty="0"/>
              <a:t> (light- weight)</a:t>
            </a:r>
          </a:p>
          <a:p>
            <a:pPr marL="514350" indent="-514350">
              <a:buFont typeface="+mj-lt"/>
              <a:buAutoNum type="romanLcPeriod"/>
            </a:pPr>
            <a:endParaRPr lang="en-US" sz="2000" b="1" i="1" dirty="0"/>
          </a:p>
          <a:p>
            <a:pPr marL="514350" indent="-514350">
              <a:buFont typeface="+mj-lt"/>
              <a:buAutoNum type="romanLcPeriod"/>
            </a:pPr>
            <a:r>
              <a:rPr lang="en-US" sz="2000" b="1" i="1" dirty="0"/>
              <a:t>ControlNet to add structure control (Pose, edge, depth maps </a:t>
            </a:r>
            <a:r>
              <a:rPr lang="en-US" sz="2000" b="1" i="1" dirty="0" err="1"/>
              <a:t>etc</a:t>
            </a:r>
            <a:r>
              <a:rPr lang="en-US" sz="2000" b="1" i="1" dirty="0"/>
              <a:t>)</a:t>
            </a:r>
          </a:p>
          <a:p>
            <a:endParaRPr lang="en-US" sz="2000" b="1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DF5EA-27D4-0460-2D43-7C090415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9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64720-4C97-243B-E554-FAD833710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9BD1-76AA-2CFF-AD7C-F2947E8E1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459162"/>
          </a:xfrm>
        </p:spPr>
        <p:txBody>
          <a:bodyPr/>
          <a:lstStyle/>
          <a:p>
            <a:r>
              <a:rPr lang="en-US" dirty="0"/>
              <a:t>MODELS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EAF21-6698-F7B2-0CFC-C29F1686FDA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222719" y="1681018"/>
            <a:ext cx="8909572" cy="4675332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i="1" dirty="0"/>
              <a:t>SD(v1.5)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3200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3200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i="1" dirty="0"/>
              <a:t>SDXL</a:t>
            </a:r>
          </a:p>
          <a:p>
            <a:endParaRPr lang="en-US" sz="3200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3200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i="1" dirty="0"/>
              <a:t>SD 3 MEDIUM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3200" i="1" dirty="0"/>
          </a:p>
          <a:p>
            <a:endParaRPr lang="en-US" sz="3200" i="1" dirty="0"/>
          </a:p>
          <a:p>
            <a:r>
              <a:rPr lang="en-US" sz="3200" i="1" dirty="0"/>
              <a:t>(</a:t>
            </a:r>
            <a:r>
              <a:rPr lang="en-US" sz="2000" i="1" dirty="0"/>
              <a:t>Models can be downloaded from </a:t>
            </a:r>
            <a:r>
              <a:rPr lang="en-US" sz="2000" i="1" dirty="0" err="1"/>
              <a:t>civitai</a:t>
            </a:r>
            <a:r>
              <a:rPr lang="en-US" sz="2000" i="1" dirty="0"/>
              <a:t> and hugging face website)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767C5-29DF-A511-D369-B5930624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8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8A5C7-7C3D-9C20-F578-FEBFB143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3" y="616860"/>
            <a:ext cx="9078481" cy="1637391"/>
          </a:xfrm>
        </p:spPr>
        <p:txBody>
          <a:bodyPr>
            <a:normAutofit/>
          </a:bodyPr>
          <a:lstStyle/>
          <a:p>
            <a:r>
              <a:rPr lang="en-US" sz="4000" dirty="0"/>
              <a:t>PRACTICAL APPLICATIONS FOR</a:t>
            </a:r>
            <a:br>
              <a:rPr lang="en-US" sz="4000" dirty="0"/>
            </a:br>
            <a:r>
              <a:rPr lang="en-US" sz="4000" dirty="0"/>
              <a:t>    	DESIGNERS AT LAERDAL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2BF87F4-68A6-79B0-38D5-21DB6EFF3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162308"/>
              </p:ext>
            </p:extLst>
          </p:nvPr>
        </p:nvGraphicFramePr>
        <p:xfrm>
          <a:off x="1775637" y="1935127"/>
          <a:ext cx="9643477" cy="4306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3F235-D2A9-BE86-3F17-FE70B6D1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6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F762-B0C4-B1B1-6173-A3FC5569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EXAMPLE: text2IMG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9900B0-FF2B-1124-4B0E-F4212A92F91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0" y="1734957"/>
            <a:ext cx="12192000" cy="5048614"/>
          </a:xfrm>
        </p:spPr>
      </p:pic>
    </p:spTree>
    <p:extLst>
      <p:ext uri="{BB962C8B-B14F-4D97-AF65-F5344CB8AC3E}">
        <p14:creationId xmlns:p14="http://schemas.microsoft.com/office/powerpoint/2010/main" val="20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4092-FA19-1B21-3DA6-5E40C20D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EXAMPLE: IMG2IMG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5445F-A731-4112-F7AC-00D20424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06BC07-25E6-E8AB-5825-E4A402391F0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1" y="1778001"/>
            <a:ext cx="12191999" cy="5080000"/>
          </a:xfrm>
        </p:spPr>
      </p:pic>
    </p:spTree>
    <p:extLst>
      <p:ext uri="{BB962C8B-B14F-4D97-AF65-F5344CB8AC3E}">
        <p14:creationId xmlns:p14="http://schemas.microsoft.com/office/powerpoint/2010/main" val="393886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DD32-7E14-125A-FBC1-023B613A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WORKFLOW EXAMPLE: </a:t>
            </a:r>
            <a:r>
              <a:rPr lang="en-US" sz="4000" i="1" dirty="0"/>
              <a:t>UPSCALING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08088-9529-A603-D61E-D5746DEB27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76139" y="2481940"/>
            <a:ext cx="3315597" cy="3759200"/>
          </a:xfrm>
        </p:spPr>
        <p:txBody>
          <a:bodyPr/>
          <a:lstStyle/>
          <a:p>
            <a:r>
              <a:rPr lang="en-US" b="1" i="1" dirty="0"/>
              <a:t>More detailed </a:t>
            </a:r>
            <a:r>
              <a:rPr lang="en-US" b="1" i="1" dirty="0" err="1"/>
              <a:t>svg</a:t>
            </a:r>
            <a:r>
              <a:rPr lang="en-US" b="1" i="1" dirty="0"/>
              <a:t> output!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72D6C-CF9D-23EF-969B-D4B18C0D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315" y="624114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5AA8E8-DEBB-43DE-F7BD-86A12279BAC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0" y="1625600"/>
            <a:ext cx="8692846" cy="5232400"/>
          </a:xfrm>
        </p:spPr>
      </p:pic>
    </p:spTree>
    <p:extLst>
      <p:ext uri="{BB962C8B-B14F-4D97-AF65-F5344CB8AC3E}">
        <p14:creationId xmlns:p14="http://schemas.microsoft.com/office/powerpoint/2010/main" val="1617286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8FB7-2EF7-16C7-6EB9-F4B4A0D1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i="1" dirty="0"/>
              <a:t>CONSISTENCY &amp;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0BC9A-628E-AFE9-2DB9-EE60A0098AE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1968500"/>
            <a:ext cx="9737726" cy="414927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500" i="1" dirty="0"/>
              <a:t>Recreate visuals matching internal design needs</a:t>
            </a:r>
          </a:p>
          <a:p>
            <a:endParaRPr lang="en-US" sz="35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500" i="1" dirty="0"/>
              <a:t>Higher consistency with base model</a:t>
            </a:r>
          </a:p>
          <a:p>
            <a:endParaRPr lang="en-US" sz="35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500" i="1" dirty="0"/>
              <a:t>Style alignment achieved</a:t>
            </a:r>
          </a:p>
          <a:p>
            <a:endParaRPr lang="en-US" sz="35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500" i="1" dirty="0"/>
              <a:t>Higher productivity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94315-56A5-27EB-E12E-0D47E3B3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082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1940297"/>
          </a:xfrm>
        </p:spPr>
        <p:txBody>
          <a:bodyPr/>
          <a:lstStyle/>
          <a:p>
            <a:r>
              <a:rPr lang="en-US" i="1" dirty="0"/>
              <a:t>   </a:t>
            </a:r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395" y="3358434"/>
            <a:ext cx="5528217" cy="2192621"/>
          </a:xfrm>
        </p:spPr>
        <p:txBody>
          <a:bodyPr bIns="0">
            <a:normAutofit fontScale="25000" lnSpcReduction="20000"/>
          </a:bodyPr>
          <a:lstStyle/>
          <a:p>
            <a:r>
              <a:rPr lang="en-US" sz="9600" b="1" i="1" dirty="0"/>
              <a:t> We’d love to hear your thoughts, feedback and ideas for improvements!”</a:t>
            </a:r>
          </a:p>
          <a:p>
            <a:endParaRPr lang="en-US" sz="9600" b="1" i="1" dirty="0"/>
          </a:p>
          <a:p>
            <a:r>
              <a:rPr lang="en-US" sz="9600" b="1" i="1" dirty="0"/>
              <a:t>                           </a:t>
            </a:r>
            <a:r>
              <a:rPr lang="en-US" sz="16000" b="1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24CF-7FB4-BAE9-04BE-1323E257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" y="136524"/>
            <a:ext cx="11727180" cy="2686410"/>
          </a:xfrm>
        </p:spPr>
        <p:txBody>
          <a:bodyPr anchor="t">
            <a:normAutofit/>
          </a:bodyPr>
          <a:lstStyle/>
          <a:p>
            <a:r>
              <a:rPr lang="en-US" sz="4000" i="1" dirty="0"/>
              <a:t>STABLE DIFFUSION AND IMAGE GENERATION   </a:t>
            </a:r>
            <a:br>
              <a:rPr lang="en-US" sz="4000" i="1" dirty="0"/>
            </a:br>
            <a:r>
              <a:rPr lang="en-US" sz="4000" i="1" dirty="0"/>
              <a:t>   </a:t>
            </a:r>
            <a:br>
              <a:rPr lang="en-US" sz="4000" i="1" dirty="0"/>
            </a:br>
            <a:r>
              <a:rPr lang="en-US" sz="4000" i="1" dirty="0"/>
              <a:t>   WITH COMFYUI TO ASSIST DESIGNERS</a:t>
            </a:r>
          </a:p>
        </p:txBody>
      </p:sp>
      <p:pic>
        <p:nvPicPr>
          <p:cNvPr id="6" name="Picture Placeholder 5" descr="A person wearing a garment&#10;&#10;AI-generated content may be incorrect.">
            <a:extLst>
              <a:ext uri="{FF2B5EF4-FFF2-40B4-BE49-F238E27FC236}">
                <a16:creationId xmlns:a16="http://schemas.microsoft.com/office/drawing/2014/main" id="{27E57C80-E80B-458B-C146-18A2CF60F9C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rcRect r="1" b="18064"/>
          <a:stretch/>
        </p:blipFill>
        <p:spPr>
          <a:xfrm>
            <a:off x="0" y="2194560"/>
            <a:ext cx="7861182" cy="466344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2AA74FA-419F-694B-1612-5815E6B7A5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18171" y="3919855"/>
            <a:ext cx="4606290" cy="268641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1500" b="1" dirty="0"/>
              <a:t> </a:t>
            </a:r>
            <a:r>
              <a:rPr lang="en-US" sz="1700" b="1" i="1" dirty="0"/>
              <a:t>CASE STUDY OF LAERDAL MEDICAL 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41EE0942-202B-D100-23F8-137C2C51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4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51B2-4A59-A44B-F4A3-2C425A38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D0496-69E7-A88F-F904-A8558C4F613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2481940"/>
            <a:ext cx="10512426" cy="3635831"/>
          </a:xfrm>
        </p:spPr>
        <p:txBody>
          <a:bodyPr>
            <a:normAutofit fontScale="62500" lnSpcReduction="2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1" i="1" dirty="0"/>
              <a:t>  </a:t>
            </a:r>
            <a:r>
              <a:rPr lang="en-US" sz="3200" dirty="0"/>
              <a:t> </a:t>
            </a:r>
            <a:r>
              <a:rPr lang="en-US" sz="3200" b="1" i="1" dirty="0"/>
              <a:t>Inability to generate a fast and consistent Laerdal-style illustrations</a:t>
            </a:r>
            <a:r>
              <a:rPr lang="en-US" sz="32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i="1" dirty="0"/>
              <a:t>   Inconsistent output quality</a:t>
            </a:r>
            <a:endParaRPr lang="en-US" sz="3000" b="1" i="1" dirty="0"/>
          </a:p>
          <a:p>
            <a:endParaRPr lang="en-US" sz="3000" b="1" i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1" i="1" dirty="0"/>
              <a:t>   Limited customization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000" b="1" i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000" b="1" i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1" i="1" dirty="0"/>
              <a:t>    Difficulty in integrating AI tools into existing design     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000" b="1" i="1" dirty="0"/>
          </a:p>
          <a:p>
            <a:r>
              <a:rPr lang="en-US" sz="3000" b="1" i="1" dirty="0"/>
              <a:t>         workflows.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4FEAE-C41F-C28A-03A9-5E3F7196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3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90B7-744E-337C-C2BF-9B0F4240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goalS</a:t>
            </a:r>
            <a:r>
              <a:rPr lang="en-US" sz="5400" dirty="0"/>
              <a:t>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6836C-39F8-C99E-5E4C-31A3135335C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3" y="2254252"/>
            <a:ext cx="10027921" cy="436244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/>
              <a:t>Generate consistent Laerdal-style images</a:t>
            </a:r>
            <a:r>
              <a:rPr lang="en-US" sz="3200" dirty="0"/>
              <a:t> </a:t>
            </a:r>
            <a:r>
              <a:rPr lang="en-US" sz="3200" b="1" dirty="0"/>
              <a:t>using Stable Diffusion.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100" b="1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100" b="1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/>
              <a:t>Fine-tune with </a:t>
            </a:r>
            <a:r>
              <a:rPr lang="en-US" sz="3200" b="1" dirty="0" err="1"/>
              <a:t>LoRA</a:t>
            </a:r>
            <a:r>
              <a:rPr lang="en-US" sz="3200" dirty="0"/>
              <a:t> </a:t>
            </a:r>
            <a:r>
              <a:rPr lang="en-US" sz="3200" b="1" dirty="0"/>
              <a:t>to enhance model adaptation to Laerdal’s style.</a:t>
            </a:r>
          </a:p>
          <a:p>
            <a:endParaRPr lang="en-US" sz="3100" b="1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100" b="1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100" b="1" i="1" dirty="0"/>
              <a:t>Providing illustrators and designers with better control over generated images.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4FE85-412A-DFFE-76B7-CF982F6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13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2B5E-DB09-1C3D-59D1-FBC6B8EC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85A22-58B8-F07D-CCBE-5A6DF66A3DF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2481940"/>
            <a:ext cx="10639426" cy="363583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i="1" dirty="0"/>
              <a:t>An open- source  and customizable  generative model</a:t>
            </a:r>
          </a:p>
          <a:p>
            <a:endParaRPr lang="en-US" sz="2800" b="1" i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800" b="1" i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i="1" dirty="0"/>
              <a:t>Generates realistic and artistic images</a:t>
            </a:r>
          </a:p>
          <a:p>
            <a:endParaRPr lang="en-US" sz="2800" b="1" i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800" b="1" i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i="1" dirty="0"/>
              <a:t>Text – to- image model using latent diffusion</a:t>
            </a:r>
          </a:p>
          <a:p>
            <a:endParaRPr lang="en-US" sz="2800" b="1" i="1" dirty="0"/>
          </a:p>
          <a:p>
            <a:endParaRPr lang="en-US" sz="2800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10859-9225-A175-81F3-674EBD5E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3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ABAF-E755-EA5E-00B9-5B56558F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/>
              <a:t>COMFYUI: VISUAL WORKFLOW INTERFACE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2596D3-9D51-2B95-94E1-B3E8CA47926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/>
        </p:blipFill>
        <p:spPr>
          <a:xfrm>
            <a:off x="0" y="2392471"/>
            <a:ext cx="8030527" cy="4559474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60569-748D-902A-CB29-5E09330D5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412877" cy="4096660"/>
          </a:xfrm>
        </p:spPr>
        <p:txBody>
          <a:bodyPr>
            <a:normAutofit/>
          </a:bodyPr>
          <a:lstStyle/>
          <a:p>
            <a:r>
              <a:rPr lang="en-US" sz="2000" b="1" i="1" dirty="0"/>
              <a:t>A node based interface for stable diffusion</a:t>
            </a:r>
          </a:p>
          <a:p>
            <a:endParaRPr lang="en-US" sz="2000" b="1" i="1" dirty="0"/>
          </a:p>
          <a:p>
            <a:r>
              <a:rPr lang="en-US" sz="2000" b="1" i="1" dirty="0"/>
              <a:t>Connecting nodes to define complex pipelines</a:t>
            </a:r>
          </a:p>
          <a:p>
            <a:endParaRPr lang="en-US" sz="2000" b="1" i="1" dirty="0"/>
          </a:p>
          <a:p>
            <a:r>
              <a:rPr lang="en-US" sz="2000" b="1" i="1" dirty="0"/>
              <a:t>Flexible user control and reproducibil</a:t>
            </a:r>
            <a:r>
              <a:rPr lang="en-US" i="1" dirty="0"/>
              <a:t>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CF71B-DC45-3506-C807-71CABBCF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8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E5EB9-3A0B-D389-B9B7-6281FDB0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  IMG2IMG  WORKFLOW</a:t>
            </a:r>
            <a:br>
              <a:rPr lang="en-US" dirty="0"/>
            </a:br>
            <a:r>
              <a:rPr lang="en-US" dirty="0"/>
              <a:t>    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9E42C-2E2A-E4D4-802B-2BC6DD10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5B0BD6-D6A4-995A-F95F-B837A94E459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0" y="2430379"/>
            <a:ext cx="6374674" cy="4427621"/>
          </a:xfrm>
        </p:spPr>
      </p:pic>
      <p:pic>
        <p:nvPicPr>
          <p:cNvPr id="13" name="Content Placeholder 12" descr="A collage of images of a person in white dresses&#10;&#10;AI-generated content may be incorrect.">
            <a:extLst>
              <a:ext uri="{FF2B5EF4-FFF2-40B4-BE49-F238E27FC236}">
                <a16:creationId xmlns:a16="http://schemas.microsoft.com/office/drawing/2014/main" id="{377C017A-348E-7A7C-46ED-EA3051B1B55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6479177" y="2430379"/>
            <a:ext cx="5839097" cy="4427621"/>
          </a:xfrm>
        </p:spPr>
      </p:pic>
    </p:spTree>
    <p:extLst>
      <p:ext uri="{BB962C8B-B14F-4D97-AF65-F5344CB8AC3E}">
        <p14:creationId xmlns:p14="http://schemas.microsoft.com/office/powerpoint/2010/main" val="172448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00EC-35CF-3A9F-7139-E69944A5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INPAINTING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6D576F-BB21-AA70-A455-C9AE618B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0CE2EC-18D3-A605-9A81-2427732D98B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1" y="2625634"/>
            <a:ext cx="5277394" cy="4232366"/>
          </a:xfrm>
        </p:spPr>
      </p:pic>
      <p:pic>
        <p:nvPicPr>
          <p:cNvPr id="9" name="Content Placeholder 8" descr="A collage of a dog&#10;&#10;AI-generated content may be incorrect.">
            <a:extLst>
              <a:ext uri="{FF2B5EF4-FFF2-40B4-BE49-F238E27FC236}">
                <a16:creationId xmlns:a16="http://schemas.microsoft.com/office/drawing/2014/main" id="{D1384C28-9A14-062F-B08A-7528FCA2BBE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5466380" y="2625634"/>
            <a:ext cx="6757851" cy="4232366"/>
          </a:xfrm>
        </p:spPr>
      </p:pic>
    </p:spTree>
    <p:extLst>
      <p:ext uri="{BB962C8B-B14F-4D97-AF65-F5344CB8AC3E}">
        <p14:creationId xmlns:p14="http://schemas.microsoft.com/office/powerpoint/2010/main" val="325882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C11E-B233-13E7-CA27-6D81C0F8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10488448" cy="1362456"/>
          </a:xfrm>
        </p:spPr>
        <p:txBody>
          <a:bodyPr/>
          <a:lstStyle/>
          <a:p>
            <a:r>
              <a:rPr lang="en-US" dirty="0"/>
              <a:t>BASIC OUTPAINTING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EDB27-BB58-C00A-42DF-AC81BD97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8" descr="A collage of a castle&#10;&#10;AI-generated content may be incorrect.">
            <a:extLst>
              <a:ext uri="{FF2B5EF4-FFF2-40B4-BE49-F238E27FC236}">
                <a16:creationId xmlns:a16="http://schemas.microsoft.com/office/drawing/2014/main" id="{925D91D9-7C13-CF74-A39C-0796D242F9CD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5646737" y="2052742"/>
            <a:ext cx="5476557" cy="3680332"/>
          </a:xfrm>
        </p:spPr>
      </p:pic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1A8725-A09F-BF5D-0DC0-E29B24A92A6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365760" y="2258568"/>
            <a:ext cx="5144087" cy="3474506"/>
          </a:xfrm>
        </p:spPr>
      </p:pic>
    </p:spTree>
    <p:extLst>
      <p:ext uri="{BB962C8B-B14F-4D97-AF65-F5344CB8AC3E}">
        <p14:creationId xmlns:p14="http://schemas.microsoft.com/office/powerpoint/2010/main" val="16093532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2230bf-e247-430b-8132-dda84b672e0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4BBD6C06A0DE48ACBAB514EB50DDDC" ma:contentTypeVersion="9" ma:contentTypeDescription="Create a new document." ma:contentTypeScope="" ma:versionID="c4bc4a4588def62a7af75238f6f4788b">
  <xsd:schema xmlns:xsd="http://www.w3.org/2001/XMLSchema" xmlns:xs="http://www.w3.org/2001/XMLSchema" xmlns:p="http://schemas.microsoft.com/office/2006/metadata/properties" xmlns:ns3="f32230bf-e247-430b-8132-dda84b672e09" xmlns:ns4="63dba08a-eb68-4688-8594-69aeae0aec6b" targetNamespace="http://schemas.microsoft.com/office/2006/metadata/properties" ma:root="true" ma:fieldsID="3d1ac89d88393b98a7f863b8139da32e" ns3:_="" ns4:_="">
    <xsd:import namespace="f32230bf-e247-430b-8132-dda84b672e09"/>
    <xsd:import namespace="63dba08a-eb68-4688-8594-69aeae0aec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230bf-e247-430b-8132-dda84b672e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dba08a-eb68-4688-8594-69aeae0aec6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purl.org/dc/elements/1.1/"/>
    <ds:schemaRef ds:uri="http://schemas.microsoft.com/office/infopath/2007/PartnerControls"/>
    <ds:schemaRef ds:uri="http://purl.org/dc/dcmitype/"/>
    <ds:schemaRef ds:uri="f32230bf-e247-430b-8132-dda84b672e09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63dba08a-eb68-4688-8594-69aeae0aec6b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9F6242E-C152-4EDE-A10B-C22440900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2230bf-e247-430b-8132-dda84b672e09"/>
    <ds:schemaRef ds:uri="63dba08a-eb68-4688-8594-69aeae0aec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{A4704E04-DC87-405C-AC04-CDFF4974FE91}tf33968143_win32</Template>
  <TotalTime>958</TotalTime>
  <Words>414</Words>
  <Application>Microsoft Office PowerPoint</Application>
  <PresentationFormat>Widescreen</PresentationFormat>
  <Paragraphs>149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</vt:lpstr>
      <vt:lpstr>Calibri</vt:lpstr>
      <vt:lpstr>Wingdings</vt:lpstr>
      <vt:lpstr>Custom</vt:lpstr>
      <vt:lpstr>MASTER THESIS                 BY       SAFIN &amp; TEJU </vt:lpstr>
      <vt:lpstr>STABLE DIFFUSION AND IMAGE GENERATION           WITH COMFYUI TO ASSIST DESIGNERS</vt:lpstr>
      <vt:lpstr>PROBLEM STATEMENT</vt:lpstr>
      <vt:lpstr>goalS &amp; OBJECTIVES</vt:lpstr>
      <vt:lpstr>STABLE DIFFUSION</vt:lpstr>
      <vt:lpstr>COMFYUI: VISUAL WORKFLOW INTERFACE</vt:lpstr>
      <vt:lpstr>BASIC   IMG2IMG  WORKFLOW             </vt:lpstr>
      <vt:lpstr>BASIC INPAINTING WORKFLOW</vt:lpstr>
      <vt:lpstr>BASIC OUTPAINTING WORKFLOW</vt:lpstr>
      <vt:lpstr>BASIC UPSCALING WORKFLOW</vt:lpstr>
      <vt:lpstr>ADVANCED TECHNIQUES/TRAINING</vt:lpstr>
      <vt:lpstr>Methodology</vt:lpstr>
      <vt:lpstr>MODELS COMPARISON</vt:lpstr>
      <vt:lpstr>PRACTICAL APPLICATIONS FOR      DESIGNERS AT LAERDAL</vt:lpstr>
      <vt:lpstr>WORKFLOW EXAMPLE: text2IMG</vt:lpstr>
      <vt:lpstr>WORKFLOW EXAMPLE: IMG2IMG</vt:lpstr>
      <vt:lpstr>WORKFLOW EXAMPLE: UPSCALING</vt:lpstr>
      <vt:lpstr>RESULTS: CONSISTENCY &amp; STYLE</vt:lpstr>
      <vt:lpstr>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Yemisi Teju Olasoji</dc:creator>
  <cp:lastModifiedBy>Yemisi Teju Olasoji</cp:lastModifiedBy>
  <cp:revision>33</cp:revision>
  <dcterms:created xsi:type="dcterms:W3CDTF">2025-03-20T13:30:31Z</dcterms:created>
  <dcterms:modified xsi:type="dcterms:W3CDTF">2025-04-08T13:11:04Z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0x010100344BBD6C06A0DE48ACBAB514EB50DDDC</vt:lpwstr>
  </property>
</Properties>
</file>